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73" r:id="rId3"/>
    <p:sldId id="274" r:id="rId4"/>
    <p:sldId id="276" r:id="rId5"/>
    <p:sldId id="278" r:id="rId6"/>
    <p:sldId id="280" r:id="rId7"/>
    <p:sldId id="282" r:id="rId8"/>
    <p:sldId id="277" r:id="rId9"/>
    <p:sldId id="283" r:id="rId10"/>
    <p:sldId id="261" r:id="rId11"/>
    <p:sldId id="271" r:id="rId12"/>
    <p:sldId id="272" r:id="rId13"/>
    <p:sldId id="258" r:id="rId14"/>
    <p:sldId id="263" r:id="rId15"/>
    <p:sldId id="265" r:id="rId16"/>
    <p:sldId id="257" r:id="rId17"/>
    <p:sldId id="259" r:id="rId18"/>
    <p:sldId id="264" r:id="rId19"/>
    <p:sldId id="260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FFFB2-29A8-1844-3C1C-4B011B100CC4}" v="306" dt="2025-03-29T16:59:05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6073C-06A5-46CD-9419-93821140AC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B3EB2C-F7CE-401B-8CC0-DFC0CB744CA2}">
      <dgm:prSet/>
      <dgm:spPr/>
      <dgm:t>
        <a:bodyPr/>
        <a:lstStyle/>
        <a:p>
          <a:r>
            <a:rPr lang="en-US"/>
            <a:t>Why Data Visualization Matters</a:t>
          </a:r>
        </a:p>
      </dgm:t>
    </dgm:pt>
    <dgm:pt modelId="{836D40AA-07B6-4526-8E46-BB704DFC2165}" type="parTrans" cxnId="{4BADF730-8703-4D68-A0F5-FA6DA8EA213D}">
      <dgm:prSet/>
      <dgm:spPr/>
      <dgm:t>
        <a:bodyPr/>
        <a:lstStyle/>
        <a:p>
          <a:endParaRPr lang="en-US"/>
        </a:p>
      </dgm:t>
    </dgm:pt>
    <dgm:pt modelId="{5614CA27-A16B-47C9-A046-82559D2C93B0}" type="sibTrans" cxnId="{4BADF730-8703-4D68-A0F5-FA6DA8EA213D}">
      <dgm:prSet/>
      <dgm:spPr/>
      <dgm:t>
        <a:bodyPr/>
        <a:lstStyle/>
        <a:p>
          <a:endParaRPr lang="en-US"/>
        </a:p>
      </dgm:t>
    </dgm:pt>
    <dgm:pt modelId="{30302F07-0B8D-4512-A95F-1711772FA5A2}">
      <dgm:prSet/>
      <dgm:spPr/>
      <dgm:t>
        <a:bodyPr/>
        <a:lstStyle/>
        <a:p>
          <a:r>
            <a:rPr lang="en-US"/>
            <a:t>Cognitive Load &amp; Visual Perception</a:t>
          </a:r>
        </a:p>
      </dgm:t>
    </dgm:pt>
    <dgm:pt modelId="{7C5CA35B-9454-4BDD-9820-74929B040DBA}" type="parTrans" cxnId="{C9D8F68F-9D3F-4FC1-90A8-CBA0217EEBAA}">
      <dgm:prSet/>
      <dgm:spPr/>
      <dgm:t>
        <a:bodyPr/>
        <a:lstStyle/>
        <a:p>
          <a:endParaRPr lang="en-US"/>
        </a:p>
      </dgm:t>
    </dgm:pt>
    <dgm:pt modelId="{CBE83959-2CBE-45A7-A90A-CC3AB4A0B0A1}" type="sibTrans" cxnId="{C9D8F68F-9D3F-4FC1-90A8-CBA0217EEBAA}">
      <dgm:prSet/>
      <dgm:spPr/>
      <dgm:t>
        <a:bodyPr/>
        <a:lstStyle/>
        <a:p>
          <a:endParaRPr lang="en-US"/>
        </a:p>
      </dgm:t>
    </dgm:pt>
    <dgm:pt modelId="{5A838A80-29ED-44C4-AF67-2D0635769120}">
      <dgm:prSet/>
      <dgm:spPr/>
      <dgm:t>
        <a:bodyPr/>
        <a:lstStyle/>
        <a:p>
          <a:r>
            <a:rPr lang="en-US" dirty="0"/>
            <a:t>Gestalt Principles of Visual Grouping</a:t>
          </a:r>
        </a:p>
      </dgm:t>
    </dgm:pt>
    <dgm:pt modelId="{ECFBBD9F-B37F-4BC4-9C10-EB5BC9D4C062}" type="parTrans" cxnId="{8CEBDA4C-7356-4207-8834-D3F75A51090F}">
      <dgm:prSet/>
      <dgm:spPr/>
      <dgm:t>
        <a:bodyPr/>
        <a:lstStyle/>
        <a:p>
          <a:endParaRPr lang="en-US"/>
        </a:p>
      </dgm:t>
    </dgm:pt>
    <dgm:pt modelId="{0B7984FE-1646-4BC7-A755-2519F2F5AF63}" type="sibTrans" cxnId="{8CEBDA4C-7356-4207-8834-D3F75A51090F}">
      <dgm:prSet/>
      <dgm:spPr/>
      <dgm:t>
        <a:bodyPr/>
        <a:lstStyle/>
        <a:p>
          <a:endParaRPr lang="en-US"/>
        </a:p>
      </dgm:t>
    </dgm:pt>
    <dgm:pt modelId="{CF6EAC9A-45B3-483C-98D9-E3BC8A4461B2}">
      <dgm:prSet/>
      <dgm:spPr/>
      <dgm:t>
        <a:bodyPr/>
        <a:lstStyle/>
        <a:p>
          <a:r>
            <a:rPr lang="en-US"/>
            <a:t>Data Storytelling Techniques</a:t>
          </a:r>
        </a:p>
      </dgm:t>
    </dgm:pt>
    <dgm:pt modelId="{5F17D40E-0415-452E-9F03-796BB084AB14}" type="parTrans" cxnId="{4390EC3D-4CC6-4914-9016-55E6C230AD5A}">
      <dgm:prSet/>
      <dgm:spPr/>
      <dgm:t>
        <a:bodyPr/>
        <a:lstStyle/>
        <a:p>
          <a:endParaRPr lang="en-US"/>
        </a:p>
      </dgm:t>
    </dgm:pt>
    <dgm:pt modelId="{17E48E02-6D1E-403F-9928-13F373441D87}" type="sibTrans" cxnId="{4390EC3D-4CC6-4914-9016-55E6C230AD5A}">
      <dgm:prSet/>
      <dgm:spPr/>
      <dgm:t>
        <a:bodyPr/>
        <a:lstStyle/>
        <a:p>
          <a:endParaRPr lang="en-US"/>
        </a:p>
      </dgm:t>
    </dgm:pt>
    <dgm:pt modelId="{B82B8AB7-1237-4C2E-B00B-57C650BED511}">
      <dgm:prSet/>
      <dgm:spPr/>
      <dgm:t>
        <a:bodyPr/>
        <a:lstStyle/>
        <a:p>
          <a:r>
            <a:rPr lang="en-US"/>
            <a:t>Visualization Do’s and Don’ts</a:t>
          </a:r>
        </a:p>
      </dgm:t>
    </dgm:pt>
    <dgm:pt modelId="{DAE0AC76-E0CF-4E4E-A40B-D02B548E6253}" type="parTrans" cxnId="{DF6B69EB-D5CD-4EB3-B794-74105FC8045F}">
      <dgm:prSet/>
      <dgm:spPr/>
      <dgm:t>
        <a:bodyPr/>
        <a:lstStyle/>
        <a:p>
          <a:endParaRPr lang="en-US"/>
        </a:p>
      </dgm:t>
    </dgm:pt>
    <dgm:pt modelId="{BFBD1451-A77D-4690-8E69-AF9F42FC7341}" type="sibTrans" cxnId="{DF6B69EB-D5CD-4EB3-B794-74105FC8045F}">
      <dgm:prSet/>
      <dgm:spPr/>
      <dgm:t>
        <a:bodyPr/>
        <a:lstStyle/>
        <a:p>
          <a:endParaRPr lang="en-US"/>
        </a:p>
      </dgm:t>
    </dgm:pt>
    <dgm:pt modelId="{093109EA-7A20-453B-816A-269D010D78CF}">
      <dgm:prSet/>
      <dgm:spPr/>
      <dgm:t>
        <a:bodyPr/>
        <a:lstStyle/>
        <a:p>
          <a:r>
            <a:rPr lang="en-US"/>
            <a:t>Tools of the Trade</a:t>
          </a:r>
        </a:p>
      </dgm:t>
    </dgm:pt>
    <dgm:pt modelId="{77E1051D-83FD-4F90-851B-331B78FF2AF1}" type="parTrans" cxnId="{574079AA-10A5-4FCF-B005-F6BF4C1740C2}">
      <dgm:prSet/>
      <dgm:spPr/>
      <dgm:t>
        <a:bodyPr/>
        <a:lstStyle/>
        <a:p>
          <a:endParaRPr lang="en-US"/>
        </a:p>
      </dgm:t>
    </dgm:pt>
    <dgm:pt modelId="{3E76C488-4347-49C0-B070-1554D21A99DC}" type="sibTrans" cxnId="{574079AA-10A5-4FCF-B005-F6BF4C1740C2}">
      <dgm:prSet/>
      <dgm:spPr/>
      <dgm:t>
        <a:bodyPr/>
        <a:lstStyle/>
        <a:p>
          <a:endParaRPr lang="en-US"/>
        </a:p>
      </dgm:t>
    </dgm:pt>
    <dgm:pt modelId="{7FD3DEC2-3EA0-49B5-B1E0-842EB64417C4}" type="pres">
      <dgm:prSet presAssocID="{B856073C-06A5-46CD-9419-93821140AC5A}" presName="linear" presStyleCnt="0">
        <dgm:presLayoutVars>
          <dgm:animLvl val="lvl"/>
          <dgm:resizeHandles val="exact"/>
        </dgm:presLayoutVars>
      </dgm:prSet>
      <dgm:spPr/>
    </dgm:pt>
    <dgm:pt modelId="{560530AA-67E5-4AAD-A543-B3558042E578}" type="pres">
      <dgm:prSet presAssocID="{97B3EB2C-F7CE-401B-8CC0-DFC0CB744CA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29C273D-5F2B-4A49-81EC-681DEE0B8A99}" type="pres">
      <dgm:prSet presAssocID="{5614CA27-A16B-47C9-A046-82559D2C93B0}" presName="spacer" presStyleCnt="0"/>
      <dgm:spPr/>
    </dgm:pt>
    <dgm:pt modelId="{3B1675BB-A0BE-400C-928B-3BCB752BE207}" type="pres">
      <dgm:prSet presAssocID="{30302F07-0B8D-4512-A95F-1711772FA5A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BFA41A5-02A9-47ED-800E-4D3C357D12BF}" type="pres">
      <dgm:prSet presAssocID="{CBE83959-2CBE-45A7-A90A-CC3AB4A0B0A1}" presName="spacer" presStyleCnt="0"/>
      <dgm:spPr/>
    </dgm:pt>
    <dgm:pt modelId="{FBA657BB-CE7E-4746-BC69-8B1C9A0A30A8}" type="pres">
      <dgm:prSet presAssocID="{5A838A80-29ED-44C4-AF67-2D063576912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9A4C228-07C3-4A2B-9337-969D69FFEB82}" type="pres">
      <dgm:prSet presAssocID="{0B7984FE-1646-4BC7-A755-2519F2F5AF63}" presName="spacer" presStyleCnt="0"/>
      <dgm:spPr/>
    </dgm:pt>
    <dgm:pt modelId="{2B5997C3-60B6-411B-8781-261B077D9FD8}" type="pres">
      <dgm:prSet presAssocID="{CF6EAC9A-45B3-483C-98D9-E3BC8A4461B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DFBA246-47D4-4796-B883-EC3A08CEAA3D}" type="pres">
      <dgm:prSet presAssocID="{17E48E02-6D1E-403F-9928-13F373441D87}" presName="spacer" presStyleCnt="0"/>
      <dgm:spPr/>
    </dgm:pt>
    <dgm:pt modelId="{02E2CA91-A35B-4865-AC3E-B2B265067D30}" type="pres">
      <dgm:prSet presAssocID="{B82B8AB7-1237-4C2E-B00B-57C650BED51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1EBF74-4D91-485E-B76C-6B329EABA5FC}" type="pres">
      <dgm:prSet presAssocID="{BFBD1451-A77D-4690-8E69-AF9F42FC7341}" presName="spacer" presStyleCnt="0"/>
      <dgm:spPr/>
    </dgm:pt>
    <dgm:pt modelId="{A456868E-C52B-4423-BB25-838D27D69E80}" type="pres">
      <dgm:prSet presAssocID="{093109EA-7A20-453B-816A-269D010D78C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BADF730-8703-4D68-A0F5-FA6DA8EA213D}" srcId="{B856073C-06A5-46CD-9419-93821140AC5A}" destId="{97B3EB2C-F7CE-401B-8CC0-DFC0CB744CA2}" srcOrd="0" destOrd="0" parTransId="{836D40AA-07B6-4526-8E46-BB704DFC2165}" sibTransId="{5614CA27-A16B-47C9-A046-82559D2C93B0}"/>
    <dgm:cxn modelId="{4390EC3D-4CC6-4914-9016-55E6C230AD5A}" srcId="{B856073C-06A5-46CD-9419-93821140AC5A}" destId="{CF6EAC9A-45B3-483C-98D9-E3BC8A4461B2}" srcOrd="3" destOrd="0" parTransId="{5F17D40E-0415-452E-9F03-796BB084AB14}" sibTransId="{17E48E02-6D1E-403F-9928-13F373441D87}"/>
    <dgm:cxn modelId="{EBB93E44-6D14-404B-ACF1-F1CB961FF413}" type="presOf" srcId="{5A838A80-29ED-44C4-AF67-2D0635769120}" destId="{FBA657BB-CE7E-4746-BC69-8B1C9A0A30A8}" srcOrd="0" destOrd="0" presId="urn:microsoft.com/office/officeart/2005/8/layout/vList2"/>
    <dgm:cxn modelId="{5F30804B-F7E8-4A1B-8101-2E2B28CBEB9B}" type="presOf" srcId="{B82B8AB7-1237-4C2E-B00B-57C650BED511}" destId="{02E2CA91-A35B-4865-AC3E-B2B265067D30}" srcOrd="0" destOrd="0" presId="urn:microsoft.com/office/officeart/2005/8/layout/vList2"/>
    <dgm:cxn modelId="{8CEBDA4C-7356-4207-8834-D3F75A51090F}" srcId="{B856073C-06A5-46CD-9419-93821140AC5A}" destId="{5A838A80-29ED-44C4-AF67-2D0635769120}" srcOrd="2" destOrd="0" parTransId="{ECFBBD9F-B37F-4BC4-9C10-EB5BC9D4C062}" sibTransId="{0B7984FE-1646-4BC7-A755-2519F2F5AF63}"/>
    <dgm:cxn modelId="{F1DDC359-C419-439E-8C8B-605D3F90485F}" type="presOf" srcId="{CF6EAC9A-45B3-483C-98D9-E3BC8A4461B2}" destId="{2B5997C3-60B6-411B-8781-261B077D9FD8}" srcOrd="0" destOrd="0" presId="urn:microsoft.com/office/officeart/2005/8/layout/vList2"/>
    <dgm:cxn modelId="{03F4318B-1E1C-4A12-8507-18A899896338}" type="presOf" srcId="{97B3EB2C-F7CE-401B-8CC0-DFC0CB744CA2}" destId="{560530AA-67E5-4AAD-A543-B3558042E578}" srcOrd="0" destOrd="0" presId="urn:microsoft.com/office/officeart/2005/8/layout/vList2"/>
    <dgm:cxn modelId="{A5E7AF8B-2456-4607-B4E8-6CE7224B708D}" type="presOf" srcId="{093109EA-7A20-453B-816A-269D010D78CF}" destId="{A456868E-C52B-4423-BB25-838D27D69E80}" srcOrd="0" destOrd="0" presId="urn:microsoft.com/office/officeart/2005/8/layout/vList2"/>
    <dgm:cxn modelId="{C9D8F68F-9D3F-4FC1-90A8-CBA0217EEBAA}" srcId="{B856073C-06A5-46CD-9419-93821140AC5A}" destId="{30302F07-0B8D-4512-A95F-1711772FA5A2}" srcOrd="1" destOrd="0" parTransId="{7C5CA35B-9454-4BDD-9820-74929B040DBA}" sibTransId="{CBE83959-2CBE-45A7-A90A-CC3AB4A0B0A1}"/>
    <dgm:cxn modelId="{574079AA-10A5-4FCF-B005-F6BF4C1740C2}" srcId="{B856073C-06A5-46CD-9419-93821140AC5A}" destId="{093109EA-7A20-453B-816A-269D010D78CF}" srcOrd="5" destOrd="0" parTransId="{77E1051D-83FD-4F90-851B-331B78FF2AF1}" sibTransId="{3E76C488-4347-49C0-B070-1554D21A99DC}"/>
    <dgm:cxn modelId="{98854CD6-DAC3-4C5F-9074-08007E7AC505}" type="presOf" srcId="{B856073C-06A5-46CD-9419-93821140AC5A}" destId="{7FD3DEC2-3EA0-49B5-B1E0-842EB64417C4}" srcOrd="0" destOrd="0" presId="urn:microsoft.com/office/officeart/2005/8/layout/vList2"/>
    <dgm:cxn modelId="{AD9A35DB-CF56-485F-92D5-7B743F9D46AD}" type="presOf" srcId="{30302F07-0B8D-4512-A95F-1711772FA5A2}" destId="{3B1675BB-A0BE-400C-928B-3BCB752BE207}" srcOrd="0" destOrd="0" presId="urn:microsoft.com/office/officeart/2005/8/layout/vList2"/>
    <dgm:cxn modelId="{DF6B69EB-D5CD-4EB3-B794-74105FC8045F}" srcId="{B856073C-06A5-46CD-9419-93821140AC5A}" destId="{B82B8AB7-1237-4C2E-B00B-57C650BED511}" srcOrd="4" destOrd="0" parTransId="{DAE0AC76-E0CF-4E4E-A40B-D02B548E6253}" sibTransId="{BFBD1451-A77D-4690-8E69-AF9F42FC7341}"/>
    <dgm:cxn modelId="{B7C5C22B-5269-4C89-A891-D1A8E4D52AF5}" type="presParOf" srcId="{7FD3DEC2-3EA0-49B5-B1E0-842EB64417C4}" destId="{560530AA-67E5-4AAD-A543-B3558042E578}" srcOrd="0" destOrd="0" presId="urn:microsoft.com/office/officeart/2005/8/layout/vList2"/>
    <dgm:cxn modelId="{47DB4DB3-D669-4C3D-A5CB-2DF82C40C2D4}" type="presParOf" srcId="{7FD3DEC2-3EA0-49B5-B1E0-842EB64417C4}" destId="{429C273D-5F2B-4A49-81EC-681DEE0B8A99}" srcOrd="1" destOrd="0" presId="urn:microsoft.com/office/officeart/2005/8/layout/vList2"/>
    <dgm:cxn modelId="{5CB9006E-E5EC-4209-89EE-B20804B791FC}" type="presParOf" srcId="{7FD3DEC2-3EA0-49B5-B1E0-842EB64417C4}" destId="{3B1675BB-A0BE-400C-928B-3BCB752BE207}" srcOrd="2" destOrd="0" presId="urn:microsoft.com/office/officeart/2005/8/layout/vList2"/>
    <dgm:cxn modelId="{6480EAA7-917E-417C-8ADA-23492B3F0D33}" type="presParOf" srcId="{7FD3DEC2-3EA0-49B5-B1E0-842EB64417C4}" destId="{2BFA41A5-02A9-47ED-800E-4D3C357D12BF}" srcOrd="3" destOrd="0" presId="urn:microsoft.com/office/officeart/2005/8/layout/vList2"/>
    <dgm:cxn modelId="{1F1DB897-778C-4B51-BFE5-FB05B68DCF09}" type="presParOf" srcId="{7FD3DEC2-3EA0-49B5-B1E0-842EB64417C4}" destId="{FBA657BB-CE7E-4746-BC69-8B1C9A0A30A8}" srcOrd="4" destOrd="0" presId="urn:microsoft.com/office/officeart/2005/8/layout/vList2"/>
    <dgm:cxn modelId="{D4217336-57E5-46B2-97E5-D42407CD2ECF}" type="presParOf" srcId="{7FD3DEC2-3EA0-49B5-B1E0-842EB64417C4}" destId="{69A4C228-07C3-4A2B-9337-969D69FFEB82}" srcOrd="5" destOrd="0" presId="urn:microsoft.com/office/officeart/2005/8/layout/vList2"/>
    <dgm:cxn modelId="{F160F64A-A0AE-45F2-BC14-F4607E30DFC3}" type="presParOf" srcId="{7FD3DEC2-3EA0-49B5-B1E0-842EB64417C4}" destId="{2B5997C3-60B6-411B-8781-261B077D9FD8}" srcOrd="6" destOrd="0" presId="urn:microsoft.com/office/officeart/2005/8/layout/vList2"/>
    <dgm:cxn modelId="{E501DAA0-E220-4FD6-8E54-9AAB2D8E8A3F}" type="presParOf" srcId="{7FD3DEC2-3EA0-49B5-B1E0-842EB64417C4}" destId="{ADFBA246-47D4-4796-B883-EC3A08CEAA3D}" srcOrd="7" destOrd="0" presId="urn:microsoft.com/office/officeart/2005/8/layout/vList2"/>
    <dgm:cxn modelId="{872B8C96-567F-4680-B0FD-E919C18A59A4}" type="presParOf" srcId="{7FD3DEC2-3EA0-49B5-B1E0-842EB64417C4}" destId="{02E2CA91-A35B-4865-AC3E-B2B265067D30}" srcOrd="8" destOrd="0" presId="urn:microsoft.com/office/officeart/2005/8/layout/vList2"/>
    <dgm:cxn modelId="{2882794B-1205-498A-A88C-5DAB01213866}" type="presParOf" srcId="{7FD3DEC2-3EA0-49B5-B1E0-842EB64417C4}" destId="{B51EBF74-4D91-485E-B76C-6B329EABA5FC}" srcOrd="9" destOrd="0" presId="urn:microsoft.com/office/officeart/2005/8/layout/vList2"/>
    <dgm:cxn modelId="{7053F43D-A1D1-4A72-ADDD-8F9235B077E9}" type="presParOf" srcId="{7FD3DEC2-3EA0-49B5-B1E0-842EB64417C4}" destId="{A456868E-C52B-4423-BB25-838D27D69E8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530AA-67E5-4AAD-A543-B3558042E578}">
      <dsp:nvSpPr>
        <dsp:cNvPr id="0" name=""/>
        <dsp:cNvSpPr/>
      </dsp:nvSpPr>
      <dsp:spPr>
        <a:xfrm>
          <a:off x="0" y="72008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Data Visualization Matters</a:t>
          </a:r>
        </a:p>
      </dsp:txBody>
      <dsp:txXfrm>
        <a:off x="31185" y="103193"/>
        <a:ext cx="10453230" cy="576450"/>
      </dsp:txXfrm>
    </dsp:sp>
    <dsp:sp modelId="{3B1675BB-A0BE-400C-928B-3BCB752BE207}">
      <dsp:nvSpPr>
        <dsp:cNvPr id="0" name=""/>
        <dsp:cNvSpPr/>
      </dsp:nvSpPr>
      <dsp:spPr>
        <a:xfrm>
          <a:off x="0" y="7857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Cognitive Load &amp; Visual Perception</a:t>
          </a:r>
        </a:p>
      </dsp:txBody>
      <dsp:txXfrm>
        <a:off x="31185" y="816894"/>
        <a:ext cx="10453230" cy="576450"/>
      </dsp:txXfrm>
    </dsp:sp>
    <dsp:sp modelId="{FBA657BB-CE7E-4746-BC69-8B1C9A0A30A8}">
      <dsp:nvSpPr>
        <dsp:cNvPr id="0" name=""/>
        <dsp:cNvSpPr/>
      </dsp:nvSpPr>
      <dsp:spPr>
        <a:xfrm>
          <a:off x="0" y="14994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Gestalt Principles of Visual Grouping</a:t>
          </a:r>
        </a:p>
      </dsp:txBody>
      <dsp:txXfrm>
        <a:off x="31185" y="1530594"/>
        <a:ext cx="10453230" cy="576450"/>
      </dsp:txXfrm>
    </dsp:sp>
    <dsp:sp modelId="{2B5997C3-60B6-411B-8781-261B077D9FD8}">
      <dsp:nvSpPr>
        <dsp:cNvPr id="0" name=""/>
        <dsp:cNvSpPr/>
      </dsp:nvSpPr>
      <dsp:spPr>
        <a:xfrm>
          <a:off x="0" y="22131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Storytelling Techniques</a:t>
          </a:r>
        </a:p>
      </dsp:txBody>
      <dsp:txXfrm>
        <a:off x="31185" y="2244294"/>
        <a:ext cx="10453230" cy="576450"/>
      </dsp:txXfrm>
    </dsp:sp>
    <dsp:sp modelId="{02E2CA91-A35B-4865-AC3E-B2B265067D30}">
      <dsp:nvSpPr>
        <dsp:cNvPr id="0" name=""/>
        <dsp:cNvSpPr/>
      </dsp:nvSpPr>
      <dsp:spPr>
        <a:xfrm>
          <a:off x="0" y="29268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Visualization Do’s and Don’ts</a:t>
          </a:r>
        </a:p>
      </dsp:txBody>
      <dsp:txXfrm>
        <a:off x="31185" y="2957994"/>
        <a:ext cx="10453230" cy="576450"/>
      </dsp:txXfrm>
    </dsp:sp>
    <dsp:sp modelId="{A456868E-C52B-4423-BB25-838D27D69E80}">
      <dsp:nvSpPr>
        <dsp:cNvPr id="0" name=""/>
        <dsp:cNvSpPr/>
      </dsp:nvSpPr>
      <dsp:spPr>
        <a:xfrm>
          <a:off x="0" y="3640509"/>
          <a:ext cx="105156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Tools of the Trade</a:t>
          </a:r>
        </a:p>
      </dsp:txBody>
      <dsp:txXfrm>
        <a:off x="31185" y="3671694"/>
        <a:ext cx="10453230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8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1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1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7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7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8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13/mar/15/john-snow-cholera-map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www.scientificamerican.com/article/how-florence-nightingale-changed-data-visualization-forev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www.youtube.com/watch?v=jbkSRLYSoj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usna.edu/Users/cs/nchamber/courses/sd211/tbf/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www.mediamatters.org/fox-news/fox-news-newest-dishonest-chart-immigration-enforcemen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cover with black text and silhouettes of people&#10;&#10;AI-generated content may be incorrect.">
            <a:extLst>
              <a:ext uri="{FF2B5EF4-FFF2-40B4-BE49-F238E27FC236}">
                <a16:creationId xmlns:a16="http://schemas.microsoft.com/office/drawing/2014/main" id="{B4430635-E6B1-36FA-F41B-0DAA8308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" y="0"/>
            <a:ext cx="1218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A342-1688-D8F3-2FB4-8966983D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61008C-477D-3A37-F869-859BAAE2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4"/>
            <a:ext cx="12307018" cy="6853207"/>
          </a:xfrm>
        </p:spPr>
      </p:pic>
    </p:spTree>
    <p:extLst>
      <p:ext uri="{BB962C8B-B14F-4D97-AF65-F5344CB8AC3E}">
        <p14:creationId xmlns:p14="http://schemas.microsoft.com/office/powerpoint/2010/main" val="247316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7E3F-566D-F0F1-E9FF-E3E10D07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446B-C951-BA97-F85F-BB49D9AE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164D-9AF0-A5EC-5F61-33AEC075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cognitive load</a:t>
            </a:r>
          </a:p>
        </p:txBody>
      </p:sp>
      <p:pic>
        <p:nvPicPr>
          <p:cNvPr id="4" name="Content Placeholder 3" descr="A black and white image of a head with a brain and arrows&#10;&#10;AI-generated content may be incorrect.">
            <a:extLst>
              <a:ext uri="{FF2B5EF4-FFF2-40B4-BE49-F238E27FC236}">
                <a16:creationId xmlns:a16="http://schemas.microsoft.com/office/drawing/2014/main" id="{6F318655-A2FF-92E4-FA1A-58DC29745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</p:spPr>
      </p:pic>
    </p:spTree>
    <p:extLst>
      <p:ext uri="{BB962C8B-B14F-4D97-AF65-F5344CB8AC3E}">
        <p14:creationId xmlns:p14="http://schemas.microsoft.com/office/powerpoint/2010/main" val="386801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5569-258C-0288-4D78-D16A7423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Load</a:t>
            </a:r>
          </a:p>
        </p:txBody>
      </p:sp>
      <p:pic>
        <p:nvPicPr>
          <p:cNvPr id="4" name="Content Placeholder 3" descr="A black and white image of a head with a brain and arrows&#10;&#10;AI-generated content may be incorrect.">
            <a:extLst>
              <a:ext uri="{FF2B5EF4-FFF2-40B4-BE49-F238E27FC236}">
                <a16:creationId xmlns:a16="http://schemas.microsoft.com/office/drawing/2014/main" id="{82B72417-4CD6-75A4-38BA-8CBBBC3B0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</p:spPr>
      </p:pic>
    </p:spTree>
    <p:extLst>
      <p:ext uri="{BB962C8B-B14F-4D97-AF65-F5344CB8AC3E}">
        <p14:creationId xmlns:p14="http://schemas.microsoft.com/office/powerpoint/2010/main" val="179223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0B6D-3A76-7824-CDAA-FDFE40EA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clutter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0BA8-8E4B-687E-BAD9-F7311B29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2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D323-057D-3722-2256-44863BC7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Deliberate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6F99-8DF6-F452-1ED1-0673DC45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006C9-B0A1-8425-5069-E4F7D596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" y="0"/>
            <a:ext cx="12271075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A8E57-64A2-EBED-8D80-E1A96C0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A02A8B-963F-646D-14A2-0E9BBDF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860F-DDDA-4678-0A6D-B0325EA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3DA7-1383-A2B0-465A-C49E3FAEE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6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9E79-F7BC-FEA1-C7AF-C97C272D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your visual to your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CB6A-9CE6-D911-D6CA-7117E730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8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31A9-E959-4040-A547-8A33C804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190-8FC7-B801-A720-C392F7F7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66B3-C51A-418C-5042-8302632A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29F00E-4960-A7A5-C6F9-0CEC2D0247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66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E34B-A90F-9A90-F611-33494D8A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D1EC-F602-70EF-3ABC-02D629E8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Storytelling with </a:t>
            </a:r>
          </a:p>
        </p:txBody>
      </p:sp>
    </p:spTree>
    <p:extLst>
      <p:ext uri="{BB962C8B-B14F-4D97-AF65-F5344CB8AC3E}">
        <p14:creationId xmlns:p14="http://schemas.microsoft.com/office/powerpoint/2010/main" val="11264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797B-941E-4AD4-9A64-222E3F88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32C0-3F8A-7A58-B8DC-941CCCA91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pattern recognition and comparison</a:t>
            </a:r>
          </a:p>
          <a:p>
            <a:r>
              <a:rPr lang="en-US" dirty="0"/>
              <a:t>Reveals trends, outliers, and relationships not visible in raw tables</a:t>
            </a:r>
          </a:p>
          <a:p>
            <a:r>
              <a:rPr lang="en-US" dirty="0"/>
              <a:t>Helps bridge the gap between technical analysis and business decisions</a:t>
            </a:r>
          </a:p>
          <a:p>
            <a:r>
              <a:rPr lang="en-US" dirty="0"/>
              <a:t>Empowers audiences — technical or not — to ask better questions</a:t>
            </a:r>
          </a:p>
        </p:txBody>
      </p:sp>
    </p:spTree>
    <p:extLst>
      <p:ext uri="{BB962C8B-B14F-4D97-AF65-F5344CB8AC3E}">
        <p14:creationId xmlns:p14="http://schemas.microsoft.com/office/powerpoint/2010/main" val="267592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D8BC8-F0AC-73A1-2B27-B3F6C5AC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A26-A7FA-9629-F02C-16CD702C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Visuals Drive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8E0F9-B033-5D93-6035-A5689278A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195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Florence Nightingale’s 1858 coxcomb diagram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John Snow’s 1854 cholera map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Hans Rosling’s 200 Countries, 200 Years, 4 Minutes Bubble chart</a:t>
            </a:r>
            <a:endParaRPr lang="en-US" dirty="0"/>
          </a:p>
        </p:txBody>
      </p:sp>
      <p:pic>
        <p:nvPicPr>
          <p:cNvPr id="2050" name="Picture 2" descr="John Snow's cholera map of Soho">
            <a:extLst>
              <a:ext uri="{FF2B5EF4-FFF2-40B4-BE49-F238E27FC236}">
                <a16:creationId xmlns:a16="http://schemas.microsoft.com/office/drawing/2014/main" id="{2014ED91-CA73-48F2-9C41-BA4C5161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60" y="2770581"/>
            <a:ext cx="2716413" cy="16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7660C6-D966-D3BE-6FCA-59F0F01E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03" y="31674"/>
            <a:ext cx="3236277" cy="260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pminder World | Gapminder">
            <a:extLst>
              <a:ext uri="{FF2B5EF4-FFF2-40B4-BE49-F238E27FC236}">
                <a16:creationId xmlns:a16="http://schemas.microsoft.com/office/drawing/2014/main" id="{DA18AF27-F507-CCD2-2C69-4AEDF1DD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72" y="4478239"/>
            <a:ext cx="3114368" cy="22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7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4338-C9AF-BECB-116C-1C2E8815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4" name="Content Placeholder 3" descr="Wall of Shame">
            <a:extLst>
              <a:ext uri="{FF2B5EF4-FFF2-40B4-BE49-F238E27FC236}">
                <a16:creationId xmlns:a16="http://schemas.microsoft.com/office/drawing/2014/main" id="{8119CDA7-57A6-0F6B-A237-45086785A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235"/>
            <a:ext cx="4743251" cy="502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911C5-0C56-60FD-C8AD-ECDEB2C766B6}"/>
              </a:ext>
            </a:extLst>
          </p:cNvPr>
          <p:cNvSpPr txBox="1"/>
          <p:nvPr/>
        </p:nvSpPr>
        <p:spPr>
          <a:xfrm>
            <a:off x="6610551" y="1981259"/>
            <a:ext cx="3948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the USA or Honduras export more bananas in 1997?</a:t>
            </a:r>
          </a:p>
          <a:p>
            <a:endParaRPr lang="en-US" dirty="0"/>
          </a:p>
          <a:p>
            <a:r>
              <a:rPr lang="en-US" dirty="0"/>
              <a:t>Did the UAE, export more of fewer bananas between 1996 and 1998?</a:t>
            </a:r>
          </a:p>
          <a:p>
            <a:endParaRPr lang="en-US" dirty="0"/>
          </a:p>
          <a:p>
            <a:r>
              <a:rPr lang="en-US" dirty="0"/>
              <a:t>Approximately how many bananas were exported by Columbia in 1999?</a:t>
            </a:r>
          </a:p>
          <a:p>
            <a:endParaRPr lang="en-US" dirty="0"/>
          </a:p>
          <a:p>
            <a:r>
              <a:rPr lang="en-US" dirty="0"/>
              <a:t>How does the Philippians compare to Columbia?</a:t>
            </a:r>
          </a:p>
        </p:txBody>
      </p:sp>
    </p:spTree>
    <p:extLst>
      <p:ext uri="{BB962C8B-B14F-4D97-AF65-F5344CB8AC3E}">
        <p14:creationId xmlns:p14="http://schemas.microsoft.com/office/powerpoint/2010/main" val="361850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5F39-7EA2-AEF3-2A55-39F3C73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02CB-BB5A-BBA6-C945-181DBC88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8" name="Picture 7" descr="r/dataisugly - World crude oil price vs. oil consumption">
            <a:extLst>
              <a:ext uri="{FF2B5EF4-FFF2-40B4-BE49-F238E27FC236}">
                <a16:creationId xmlns:a16="http://schemas.microsoft.com/office/drawing/2014/main" id="{58024B61-C2C6-85C3-CE5F-78CA48A5A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22" y="1374392"/>
            <a:ext cx="6895955" cy="49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69BC-0F86-2A9A-A3C4-42E553137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42B4-5995-7E5B-4A07-E3A3DD75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are Confusing!</a:t>
            </a:r>
          </a:p>
        </p:txBody>
      </p:sp>
      <p:pic>
        <p:nvPicPr>
          <p:cNvPr id="3" name="Picture 2" descr="r/dataisugly - When the Y axis goes from &quot;clipboard&quot; to &quot;flowertop&quot;">
            <a:extLst>
              <a:ext uri="{FF2B5EF4-FFF2-40B4-BE49-F238E27FC236}">
                <a16:creationId xmlns:a16="http://schemas.microsoft.com/office/drawing/2014/main" id="{CE31B2F2-0201-0FB7-F8B3-AA95B16E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472"/>
            <a:ext cx="3558681" cy="3653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32A1A-0B46-B510-B0FC-27C2F8D1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49" y="2002472"/>
            <a:ext cx="3653208" cy="365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1B942-3864-40D9-7959-DF654B37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225" y="2002472"/>
            <a:ext cx="2848633" cy="36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3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9CC0-F98F-75AB-718E-47D2DB91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Visuals Lead to Misinformation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4990-E42B-FB62-5F72-7EEDBB7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092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Florida Gun Deaths</a:t>
            </a:r>
            <a:endParaRPr lang="en-US" dirty="0"/>
          </a:p>
        </p:txBody>
      </p:sp>
      <p:pic>
        <p:nvPicPr>
          <p:cNvPr id="3074" name="Picture 2" descr="reuters-chart">
            <a:extLst>
              <a:ext uri="{FF2B5EF4-FFF2-40B4-BE49-F238E27FC236}">
                <a16:creationId xmlns:a16="http://schemas.microsoft.com/office/drawing/2014/main" id="{246572FE-2051-BD7B-A61F-CE3E90BED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15" y="2284143"/>
            <a:ext cx="3217545" cy="40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311F0-8BFF-FBFB-95FC-119900995536}"/>
              </a:ext>
            </a:extLst>
          </p:cNvPr>
          <p:cNvSpPr txBox="1">
            <a:spLocks/>
          </p:cNvSpPr>
          <p:nvPr/>
        </p:nvSpPr>
        <p:spPr>
          <a:xfrm>
            <a:off x="6096000" y="1822450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Immigration Enforcement</a:t>
            </a:r>
            <a:endParaRPr lang="en-US" dirty="0"/>
          </a:p>
        </p:txBody>
      </p:sp>
      <p:pic>
        <p:nvPicPr>
          <p:cNvPr id="3080" name="Picture 8" descr="Fox News' Newest Dishonest Chart: Immigration Enforcement | Media Matters  for America">
            <a:extLst>
              <a:ext uri="{FF2B5EF4-FFF2-40B4-BE49-F238E27FC236}">
                <a16:creationId xmlns:a16="http://schemas.microsoft.com/office/drawing/2014/main" id="{17524366-F7F8-1F08-34E3-3A736025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707346"/>
            <a:ext cx="53721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8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B667-207C-AB11-0DBB-76BB8DE7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make good visuals?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4CD0-C9AB-BB74-B41A-21A0D5C4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Cognitive Load</a:t>
            </a:r>
          </a:p>
          <a:p>
            <a:r>
              <a:rPr lang="en-US" dirty="0"/>
              <a:t>Leverage Gestalt Principles of Visual Grouping</a:t>
            </a:r>
          </a:p>
          <a:p>
            <a:r>
              <a:rPr lang="en-US" dirty="0"/>
              <a:t>Follow Data Story Telling Best Practices</a:t>
            </a:r>
          </a:p>
          <a:p>
            <a:r>
              <a:rPr lang="en-US" dirty="0"/>
              <a:t>Don’t Over-complicate things!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7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2088</TotalTime>
  <Words>215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Outline</vt:lpstr>
      <vt:lpstr>Why Data Visualization Matters</vt:lpstr>
      <vt:lpstr>Good Visuals Drive Action</vt:lpstr>
      <vt:lpstr>Bad Visuals are Confusing!</vt:lpstr>
      <vt:lpstr>Bad Visuals are Confusing!</vt:lpstr>
      <vt:lpstr>Bad Visuals are Confusing!</vt:lpstr>
      <vt:lpstr>Bad Visuals Lead to Misinformation</vt:lpstr>
      <vt:lpstr>How do we make good visuals?</vt:lpstr>
      <vt:lpstr>PowerPoint Presentation</vt:lpstr>
      <vt:lpstr>PowerPoint Presentation</vt:lpstr>
      <vt:lpstr>Reducing cognitive load</vt:lpstr>
      <vt:lpstr>Cognitive Load</vt:lpstr>
      <vt:lpstr>How to remove clutter</vt:lpstr>
      <vt:lpstr>Be Deliberate</vt:lpstr>
      <vt:lpstr>PowerPoint Presentation</vt:lpstr>
      <vt:lpstr>Data Storytelling</vt:lpstr>
      <vt:lpstr>Match your visual to your message</vt:lpstr>
      <vt:lpstr>Putting it All Together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Burch, Benjamin</cp:lastModifiedBy>
  <cp:revision>97</cp:revision>
  <dcterms:created xsi:type="dcterms:W3CDTF">2025-03-29T16:12:49Z</dcterms:created>
  <dcterms:modified xsi:type="dcterms:W3CDTF">2025-04-25T00:20:09Z</dcterms:modified>
</cp:coreProperties>
</file>